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9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</p:sldIdLst>
  <p:sldSz cx="12192000" cy="6858000"/>
  <p:notesSz cx="6797675" cy="9926638"/>
  <p:custDataLst>
    <p:tags r:id="rId1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32435FF-B8CF-405D-A645-9411265F0674}">
          <p14:sldIdLst>
            <p14:sldId id="256"/>
            <p14:sldId id="261"/>
            <p14:sldId id="257"/>
            <p14:sldId id="258"/>
            <p14:sldId id="259"/>
            <p14:sldId id="260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EFC64-3BFB-4244-9883-7230542D7AA5}" type="datetimeFigureOut">
              <a:rPr lang="en-AU" smtClean="0"/>
              <a:t>9/06/2017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A7B392-90A6-48B8-9102-FA259CAA357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60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7B392-90A6-48B8-9102-FA259CAA3576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7346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7B392-90A6-48B8-9102-FA259CAA3576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1382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7B392-90A6-48B8-9102-FA259CAA3576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808819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7B392-90A6-48B8-9102-FA259CAA3576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0557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7B392-90A6-48B8-9102-FA259CAA3576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82993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7B392-90A6-48B8-9102-FA259CAA3576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99971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A7B392-90A6-48B8-9102-FA259CAA3576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78945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u="none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sz="4400" dirty="0" smtClean="0"/>
              <a:t>Fundamentals of Accounting</a:t>
            </a:r>
            <a:endParaRPr lang="en-AU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 smtClean="0"/>
              <a:t>Foundation Studies</a:t>
            </a:r>
          </a:p>
          <a:p>
            <a:r>
              <a:rPr lang="en-AU" dirty="0" smtClean="0"/>
              <a:t>MUF0021 – Course Overview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909" y="855740"/>
            <a:ext cx="2917091" cy="17925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65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u="sng" dirty="0" smtClean="0"/>
              <a:t>Accounting:</a:t>
            </a:r>
            <a:br>
              <a:rPr lang="en-AU" b="1" u="sng" dirty="0" smtClean="0"/>
            </a:br>
            <a:r>
              <a:rPr lang="en-AU" dirty="0" smtClean="0"/>
              <a:t>process of collecting, recording and reporting financial information for decision makers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314" y="876210"/>
            <a:ext cx="1861339" cy="10914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314" y="2199978"/>
            <a:ext cx="1876522" cy="12125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496" y="3704432"/>
            <a:ext cx="1980416" cy="1426809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6986879" y="1123837"/>
            <a:ext cx="2225615" cy="684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Collect </a:t>
            </a:r>
          </a:p>
          <a:p>
            <a:pPr algn="ctr"/>
            <a:r>
              <a:rPr lang="en-AU" dirty="0" smtClean="0"/>
              <a:t>Source Documents</a:t>
            </a:r>
            <a:endParaRPr lang="en-AU" dirty="0"/>
          </a:p>
        </p:txBody>
      </p:sp>
      <p:sp>
        <p:nvSpPr>
          <p:cNvPr id="8" name="Rounded Rectangle 7"/>
          <p:cNvSpPr/>
          <p:nvPr/>
        </p:nvSpPr>
        <p:spPr>
          <a:xfrm>
            <a:off x="6986878" y="3776301"/>
            <a:ext cx="2225615" cy="7640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Record totals from Journals in General Ledger</a:t>
            </a:r>
            <a:endParaRPr lang="en-AU" dirty="0"/>
          </a:p>
        </p:txBody>
      </p:sp>
      <p:sp>
        <p:nvSpPr>
          <p:cNvPr id="9" name="Rounded Rectangle 8"/>
          <p:cNvSpPr/>
          <p:nvPr/>
        </p:nvSpPr>
        <p:spPr>
          <a:xfrm>
            <a:off x="6958123" y="2341283"/>
            <a:ext cx="2225615" cy="76940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Record in Special Journals &amp; General Journal</a:t>
            </a:r>
            <a:endParaRPr lang="en-AU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80119">
            <a:off x="5175224" y="5503286"/>
            <a:ext cx="1371600" cy="97536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79164">
            <a:off x="4379943" y="5478903"/>
            <a:ext cx="1371600" cy="1024128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6931085" y="5386587"/>
            <a:ext cx="2225615" cy="7640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Report Financial Information</a:t>
            </a:r>
            <a:endParaRPr lang="en-AU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8042560" y="1716657"/>
            <a:ext cx="1332" cy="431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611156" y="5056160"/>
            <a:ext cx="1716" cy="3342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5619833" y="1926152"/>
            <a:ext cx="3295" cy="334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650575" y="3329788"/>
            <a:ext cx="16092" cy="3795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8070931" y="3174521"/>
            <a:ext cx="8664" cy="529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8070931" y="4751431"/>
            <a:ext cx="8664" cy="507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4187846" y="76810"/>
            <a:ext cx="2734574" cy="707366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Transactions</a:t>
            </a:r>
            <a:endParaRPr lang="en-AU" dirty="0"/>
          </a:p>
        </p:txBody>
      </p:sp>
      <p:sp>
        <p:nvSpPr>
          <p:cNvPr id="38" name="Rounded Rectangle 37"/>
          <p:cNvSpPr/>
          <p:nvPr/>
        </p:nvSpPr>
        <p:spPr>
          <a:xfrm>
            <a:off x="6986879" y="76156"/>
            <a:ext cx="2225615" cy="7554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 smtClean="0"/>
              <a:t>Business participates in Transactions</a:t>
            </a:r>
            <a:endParaRPr lang="en-AU" dirty="0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8033896" y="717282"/>
            <a:ext cx="1332" cy="431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67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Study Areas</a:t>
            </a:r>
            <a:endParaRPr lang="en-AU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045" y="767419"/>
            <a:ext cx="7996428" cy="5330952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AU" dirty="0" smtClean="0"/>
              <a:t>1. Business </a:t>
            </a:r>
            <a:r>
              <a:rPr lang="en-AU" dirty="0"/>
              <a:t>Enterprise &amp; Accounting </a:t>
            </a:r>
            <a:r>
              <a:rPr lang="en-AU" dirty="0" smtClean="0"/>
              <a:t>Transactions</a:t>
            </a:r>
          </a:p>
          <a:p>
            <a:r>
              <a:rPr lang="en-AU" dirty="0" smtClean="0"/>
              <a:t>2. The </a:t>
            </a:r>
            <a:r>
              <a:rPr lang="en-AU" dirty="0"/>
              <a:t>Recording Process</a:t>
            </a:r>
          </a:p>
          <a:p>
            <a:r>
              <a:rPr lang="en-AU" dirty="0" smtClean="0"/>
              <a:t>3. Introduction </a:t>
            </a:r>
            <a:r>
              <a:rPr lang="en-AU" dirty="0"/>
              <a:t>to Financial </a:t>
            </a:r>
            <a:r>
              <a:rPr lang="en-AU" dirty="0" smtClean="0"/>
              <a:t>Statements</a:t>
            </a:r>
            <a:endParaRPr lang="en-AU" dirty="0"/>
          </a:p>
          <a:p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97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U" dirty="0" smtClean="0"/>
              <a:t>Study Area 1:</a:t>
            </a:r>
            <a:br>
              <a:rPr lang="en-AU" dirty="0" smtClean="0"/>
            </a:br>
            <a:r>
              <a:rPr lang="en-AU" sz="2800" dirty="0" smtClean="0"/>
              <a:t>Business Enterprise &amp; Accounting Transactions</a:t>
            </a:r>
            <a:br>
              <a:rPr lang="en-AU" sz="2800" dirty="0" smtClean="0"/>
            </a:br>
            <a:r>
              <a:rPr lang="en-AU" dirty="0"/>
              <a:t/>
            </a:r>
            <a:br>
              <a:rPr lang="en-AU" dirty="0"/>
            </a:br>
            <a:r>
              <a:rPr lang="en-AU" dirty="0" smtClean="0"/>
              <a:t/>
            </a:r>
            <a:br>
              <a:rPr lang="en-AU" dirty="0" smtClean="0"/>
            </a:br>
            <a:endParaRPr lang="en-AU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dirty="0" smtClean="0"/>
              <a:t>Topics:</a:t>
            </a:r>
          </a:p>
          <a:p>
            <a:r>
              <a:rPr lang="en-AU" dirty="0" smtClean="0"/>
              <a:t>Business Enterprise</a:t>
            </a:r>
          </a:p>
          <a:p>
            <a:r>
              <a:rPr lang="en-AU" dirty="0" smtClean="0"/>
              <a:t>Accounting process</a:t>
            </a:r>
          </a:p>
          <a:p>
            <a:r>
              <a:rPr lang="en-AU" dirty="0" smtClean="0"/>
              <a:t>Accounting Equation</a:t>
            </a:r>
          </a:p>
          <a:p>
            <a:r>
              <a:rPr lang="en-AU" dirty="0" smtClean="0"/>
              <a:t>Transaction analysis</a:t>
            </a:r>
          </a:p>
          <a:p>
            <a:r>
              <a:rPr lang="en-AU" dirty="0" smtClean="0"/>
              <a:t>Balance Sheet</a:t>
            </a:r>
          </a:p>
          <a:p>
            <a:r>
              <a:rPr lang="en-AU" dirty="0" smtClean="0"/>
              <a:t>Rules of Double Entry</a:t>
            </a:r>
          </a:p>
          <a:p>
            <a:r>
              <a:rPr lang="en-AU" dirty="0" smtClean="0"/>
              <a:t>Accounting Principles</a:t>
            </a:r>
          </a:p>
          <a:p>
            <a:r>
              <a:rPr lang="en-AU" dirty="0" smtClean="0"/>
              <a:t>Qualitative Characteristics</a:t>
            </a:r>
            <a:endParaRPr lang="en-AU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7740483" y="577970"/>
            <a:ext cx="3474720" cy="541135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dirty="0" smtClean="0"/>
              <a:t>Some Learning Outcomes:</a:t>
            </a:r>
          </a:p>
          <a:p>
            <a:r>
              <a:rPr lang="en-US" dirty="0"/>
              <a:t>Identify &amp; define types of business enterprise </a:t>
            </a:r>
            <a:r>
              <a:rPr lang="en-US" dirty="0" smtClean="0"/>
              <a:t>activities </a:t>
            </a:r>
            <a:endParaRPr lang="en-US" dirty="0"/>
          </a:p>
          <a:p>
            <a:r>
              <a:rPr lang="en-US" dirty="0" smtClean="0"/>
              <a:t>Describe </a:t>
            </a:r>
            <a:r>
              <a:rPr lang="en-US" dirty="0"/>
              <a:t>the Accounting process</a:t>
            </a:r>
          </a:p>
          <a:p>
            <a:r>
              <a:rPr lang="en-US" dirty="0" smtClean="0"/>
              <a:t>Describe </a:t>
            </a:r>
            <a:r>
              <a:rPr lang="en-US" dirty="0"/>
              <a:t>need for Accounting Principles &amp; framework</a:t>
            </a:r>
          </a:p>
          <a:p>
            <a:r>
              <a:rPr lang="en-US" dirty="0"/>
              <a:t>Identify &amp; describe Accounting elements</a:t>
            </a:r>
          </a:p>
          <a:p>
            <a:r>
              <a:rPr lang="en-US" dirty="0"/>
              <a:t>Define and describe the Accounting Equation</a:t>
            </a:r>
          </a:p>
          <a:p>
            <a:r>
              <a:rPr lang="en-US" dirty="0" smtClean="0"/>
              <a:t>Analyze and evaluate </a:t>
            </a:r>
            <a:r>
              <a:rPr lang="en-US" dirty="0"/>
              <a:t>the twofold effect of transactions</a:t>
            </a:r>
          </a:p>
          <a:p>
            <a:r>
              <a:rPr lang="en-US" dirty="0"/>
              <a:t>Explain the relationship between A, L and </a:t>
            </a:r>
            <a:r>
              <a:rPr lang="en-US" dirty="0" smtClean="0"/>
              <a:t>OE</a:t>
            </a:r>
            <a:endParaRPr lang="en-US" dirty="0"/>
          </a:p>
          <a:p>
            <a:r>
              <a:rPr lang="en-US" dirty="0" smtClean="0"/>
              <a:t>Create a fully </a:t>
            </a:r>
            <a:r>
              <a:rPr lang="en-US" dirty="0"/>
              <a:t>classified Balance Sheet</a:t>
            </a:r>
            <a:endParaRPr lang="en-AU" dirty="0" smtClean="0"/>
          </a:p>
          <a:p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9368" t="6042" r="16709" b="2569"/>
          <a:stretch/>
        </p:blipFill>
        <p:spPr>
          <a:xfrm>
            <a:off x="3683478" y="5788324"/>
            <a:ext cx="5900469" cy="9575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3604" y="3585139"/>
            <a:ext cx="2730483" cy="230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88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4137" y="4175185"/>
            <a:ext cx="2846716" cy="1897811"/>
          </a:xfrm>
          <a:prstGeom prst="rect">
            <a:avLst/>
          </a:prstGeom>
        </p:spPr>
      </p:pic>
      <p:sp>
        <p:nvSpPr>
          <p:cNvPr id="8" name="Title 3"/>
          <p:cNvSpPr txBox="1">
            <a:spLocks/>
          </p:cNvSpPr>
          <p:nvPr/>
        </p:nvSpPr>
        <p:spPr>
          <a:xfrm>
            <a:off x="9273754" y="1391256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kern="1200" spc="-10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dirty="0" smtClean="0"/>
              <a:t>Study Area 2:</a:t>
            </a:r>
            <a:br>
              <a:rPr lang="en-AU" dirty="0" smtClean="0"/>
            </a:br>
            <a:r>
              <a:rPr lang="en-AU" sz="2800" dirty="0" smtClean="0"/>
              <a:t>The </a:t>
            </a:r>
          </a:p>
          <a:p>
            <a:pPr algn="ctr"/>
            <a:r>
              <a:rPr lang="en-AU" sz="2800" dirty="0" smtClean="0"/>
              <a:t>Recording</a:t>
            </a:r>
          </a:p>
          <a:p>
            <a:pPr algn="ctr"/>
            <a:r>
              <a:rPr lang="en-AU" sz="2800" dirty="0" smtClean="0"/>
              <a:t>Process</a:t>
            </a:r>
            <a:br>
              <a:rPr lang="en-AU" sz="2800" dirty="0" smtClean="0"/>
            </a:br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/>
            </a:r>
            <a:br>
              <a:rPr lang="en-AU" dirty="0" smtClean="0"/>
            </a:br>
            <a:endParaRPr lang="en-AU" dirty="0"/>
          </a:p>
        </p:txBody>
      </p:sp>
      <p:sp>
        <p:nvSpPr>
          <p:cNvPr id="10" name="Content Placeholder 4"/>
          <p:cNvSpPr txBox="1">
            <a:spLocks/>
          </p:cNvSpPr>
          <p:nvPr/>
        </p:nvSpPr>
        <p:spPr>
          <a:xfrm>
            <a:off x="313828" y="871799"/>
            <a:ext cx="3474720" cy="51206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 smtClean="0"/>
              <a:t>Topics: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 smtClean="0"/>
              <a:t>Source Documents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 smtClean="0"/>
              <a:t>Special Journals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 smtClean="0"/>
              <a:t>General Journal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 smtClean="0"/>
              <a:t>General Ledger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 smtClean="0"/>
              <a:t>Trial Balance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 smtClean="0"/>
              <a:t>Subsidiary Records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AU" dirty="0" smtClean="0"/>
          </a:p>
        </p:txBody>
      </p:sp>
      <p:sp>
        <p:nvSpPr>
          <p:cNvPr id="11" name="Content Placeholder 4"/>
          <p:cNvSpPr txBox="1">
            <a:spLocks/>
          </p:cNvSpPr>
          <p:nvPr/>
        </p:nvSpPr>
        <p:spPr>
          <a:xfrm>
            <a:off x="4459857" y="952356"/>
            <a:ext cx="4234247" cy="512064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 smtClean="0"/>
              <a:t>Some Learning Outcomes: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Identify transactions from source </a:t>
            </a:r>
            <a:r>
              <a:rPr lang="en-US" dirty="0" smtClean="0"/>
              <a:t>documents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Describe the purpose and nature of Special Journals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Recognize </a:t>
            </a:r>
            <a:r>
              <a:rPr lang="en-US" dirty="0"/>
              <a:t>and record appropriate transactions in the General </a:t>
            </a:r>
            <a:r>
              <a:rPr lang="en-US" dirty="0" smtClean="0"/>
              <a:t>Journal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Post </a:t>
            </a:r>
            <a:r>
              <a:rPr lang="en-US" dirty="0" smtClean="0"/>
              <a:t>summarized </a:t>
            </a:r>
            <a:r>
              <a:rPr lang="en-US" dirty="0"/>
              <a:t>details from all Journals to General </a:t>
            </a:r>
            <a:r>
              <a:rPr lang="en-US" dirty="0" smtClean="0"/>
              <a:t>Ledger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AU" dirty="0"/>
              <a:t>Identify and explain the purpose of Control accounts, subsidiary records and schedules of subsidiary records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Identify </a:t>
            </a:r>
            <a:r>
              <a:rPr lang="en-US" dirty="0"/>
              <a:t>&amp; apply appropriate accounting principle &amp; qualitative characteristic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705" y="3989628"/>
            <a:ext cx="3144502" cy="28683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91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AU" dirty="0" smtClean="0"/>
              <a:t>Study Area 3:</a:t>
            </a:r>
            <a:br>
              <a:rPr lang="en-AU" dirty="0" smtClean="0"/>
            </a:br>
            <a:r>
              <a:rPr lang="en-AU" dirty="0" smtClean="0"/>
              <a:t>Introduction</a:t>
            </a:r>
            <a:br>
              <a:rPr lang="en-AU" dirty="0" smtClean="0"/>
            </a:br>
            <a:r>
              <a:rPr lang="en-AU" dirty="0" smtClean="0"/>
              <a:t>to</a:t>
            </a:r>
            <a:br>
              <a:rPr lang="en-AU" dirty="0" smtClean="0"/>
            </a:br>
            <a:r>
              <a:rPr lang="en-AU" dirty="0" smtClean="0"/>
              <a:t>Financial</a:t>
            </a:r>
            <a:br>
              <a:rPr lang="en-AU" dirty="0" smtClean="0"/>
            </a:br>
            <a:r>
              <a:rPr lang="en-AU" dirty="0" smtClean="0"/>
              <a:t>Statements</a:t>
            </a:r>
            <a:br>
              <a:rPr lang="en-AU" dirty="0" smtClean="0"/>
            </a:br>
            <a:r>
              <a:rPr lang="en-AU" dirty="0"/>
              <a:t/>
            </a:r>
            <a:br>
              <a:rPr lang="en-AU" dirty="0"/>
            </a:br>
            <a:r>
              <a:rPr lang="en-AU" dirty="0" smtClean="0"/>
              <a:t/>
            </a:r>
            <a:br>
              <a:rPr lang="en-AU" dirty="0" smtClean="0"/>
            </a:br>
            <a:r>
              <a:rPr lang="en-AU" dirty="0"/>
              <a:t/>
            </a:r>
            <a:br>
              <a:rPr lang="en-AU" dirty="0"/>
            </a:br>
            <a:r>
              <a:rPr lang="en-AU" dirty="0" smtClean="0"/>
              <a:t/>
            </a:r>
            <a:br>
              <a:rPr lang="en-AU" dirty="0" smtClean="0"/>
            </a:b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dirty="0" smtClean="0"/>
              <a:t>Topics:</a:t>
            </a:r>
          </a:p>
          <a:p>
            <a:r>
              <a:rPr lang="en-AU" dirty="0" smtClean="0"/>
              <a:t>Classified Balance Sheet revisited</a:t>
            </a:r>
          </a:p>
          <a:p>
            <a:r>
              <a:rPr lang="en-AU" dirty="0" smtClean="0"/>
              <a:t>Income Statement</a:t>
            </a:r>
          </a:p>
          <a:p>
            <a:r>
              <a:rPr lang="en-AU" dirty="0" smtClean="0"/>
              <a:t>Cash Flow Statement</a:t>
            </a:r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endParaRPr lang="en-AU" dirty="0"/>
          </a:p>
          <a:p>
            <a:endParaRPr lang="en-AU" dirty="0" smtClean="0"/>
          </a:p>
          <a:p>
            <a:pPr marL="0" indent="0">
              <a:buNone/>
            </a:pPr>
            <a:endParaRPr lang="en-AU" dirty="0"/>
          </a:p>
          <a:p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dirty="0" smtClean="0"/>
              <a:t>Some Learning Outcomes</a:t>
            </a:r>
          </a:p>
          <a:p>
            <a:r>
              <a:rPr lang="en-US" dirty="0"/>
              <a:t>Define, describe and create fully classified Balance Sheet (review)</a:t>
            </a:r>
          </a:p>
          <a:p>
            <a:r>
              <a:rPr lang="en-US" dirty="0"/>
              <a:t>Identify, define and create fully classified Income Statement</a:t>
            </a:r>
          </a:p>
          <a:p>
            <a:r>
              <a:rPr lang="en-US" dirty="0"/>
              <a:t>Identify, define and create fully classified Income Statement</a:t>
            </a:r>
          </a:p>
          <a:p>
            <a:r>
              <a:rPr lang="en-US" dirty="0" smtClean="0"/>
              <a:t>Recognize </a:t>
            </a:r>
            <a:r>
              <a:rPr lang="en-US" dirty="0"/>
              <a:t>and apply the relationship between Financial Reports</a:t>
            </a:r>
          </a:p>
          <a:p>
            <a:r>
              <a:rPr lang="en-US" dirty="0"/>
              <a:t>Identify &amp; apply appropriate accounting principle &amp; qualitative characteristic</a:t>
            </a:r>
          </a:p>
          <a:p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000" y="3692112"/>
            <a:ext cx="4004544" cy="11432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5878" y="3786997"/>
            <a:ext cx="3411227" cy="20962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1407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6000" dirty="0" smtClean="0"/>
              <a:t>Let’s get started! </a:t>
            </a:r>
            <a:endParaRPr lang="en-AU" sz="6000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306" y="1050587"/>
            <a:ext cx="6917261" cy="4612216"/>
          </a:xfrm>
        </p:spPr>
      </p:pic>
      <p:sp>
        <p:nvSpPr>
          <p:cNvPr id="9" name="Text Placeholder 8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4775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Fundamentals of Accounting&amp;quot;&quot;/&gt;&lt;property id=&quot;20307&quot; value=&quot;256&quot;/&gt;&lt;/object&gt;&lt;object type=&quot;3&quot; unique_id=&quot;10004&quot;&gt;&lt;property id=&quot;20148&quot; value=&quot;5&quot;/&gt;&lt;property id=&quot;20300&quot; value=&quot;Slide 2 - &amp;quot;Accounting: process of collecting, recording and reporting financial information for decision makers&amp;quot;&quot;/&gt;&lt;property id=&quot;20307&quot; value=&quot;261&quot;/&gt;&lt;/object&gt;&lt;object type=&quot;3&quot; unique_id=&quot;10005&quot;&gt;&lt;property id=&quot;20148&quot; value=&quot;5&quot;/&gt;&lt;property id=&quot;20300&quot; value=&quot;Slide 3 - &amp;quot;Study Areas&amp;quot;&quot;/&gt;&lt;property id=&quot;20307&quot; value=&quot;257&quot;/&gt;&lt;/object&gt;&lt;object type=&quot;3&quot; unique_id=&quot;10006&quot;&gt;&lt;property id=&quot;20148&quot; value=&quot;5&quot;/&gt;&lt;property id=&quot;20300&quot; value=&quot;Slide 4 - &amp;quot;Study Area 1: Business Enterprise &amp;amp; Accounting Transactions   &amp;quot;&quot;/&gt;&lt;property id=&quot;20307&quot; value=&quot;258&quot;/&gt;&lt;/object&gt;&lt;object type=&quot;3&quot; unique_id=&quot;10007&quot;&gt;&lt;property id=&quot;20148&quot; value=&quot;5&quot;/&gt;&lt;property id=&quot;20300&quot; value=&quot;Slide 5&quot;/&gt;&lt;property id=&quot;20307&quot; value=&quot;259&quot;/&gt;&lt;/object&gt;&lt;object type=&quot;3&quot; unique_id=&quot;10008&quot;&gt;&lt;property id=&quot;20148&quot; value=&quot;5&quot;/&gt;&lt;property id=&quot;20300&quot; value=&quot;Slide 6 - &amp;quot;Study Area 3: Introduction to Financial Statements     &amp;quot;&quot;/&gt;&lt;property id=&quot;20307&quot; value=&quot;260&quot;/&gt;&lt;/object&gt;&lt;object type=&quot;3&quot; unique_id=&quot;10009&quot;&gt;&lt;property id=&quot;20148&quot; value=&quot;5&quot;/&gt;&lt;property id=&quot;20300&quot; value=&quot;Slide 7 - &amp;quot;Let’s get started! &amp;quot;&quot;/&gt;&lt;property id=&quot;20307&quot; value=&quot;262&quot;/&gt;&lt;/object&gt;&lt;/object&gt;&lt;object type=&quot;8&quot; unique_id=&quot;10018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Fra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88</TotalTime>
  <Words>291</Words>
  <Application>Microsoft Office PowerPoint</Application>
  <PresentationFormat>Widescreen</PresentationFormat>
  <Paragraphs>78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Corbel</vt:lpstr>
      <vt:lpstr>Wingdings 2</vt:lpstr>
      <vt:lpstr>Frame</vt:lpstr>
      <vt:lpstr>Fundamentals of Accounting</vt:lpstr>
      <vt:lpstr>Accounting: process of collecting, recording and reporting financial information for decision makers</vt:lpstr>
      <vt:lpstr>Study Areas</vt:lpstr>
      <vt:lpstr>Study Area 1: Business Enterprise &amp; Accounting Transactions   </vt:lpstr>
      <vt:lpstr>PowerPoint Presentation</vt:lpstr>
      <vt:lpstr>Study Area 3: Introduction to Financial Statements     </vt:lpstr>
      <vt:lpstr>Let’s get started! </vt:lpstr>
    </vt:vector>
  </TitlesOfParts>
  <Company>Monash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 Sum</dc:creator>
  <cp:lastModifiedBy>Nicola Sum</cp:lastModifiedBy>
  <cp:revision>18</cp:revision>
  <cp:lastPrinted>2017-05-01T04:26:14Z</cp:lastPrinted>
  <dcterms:created xsi:type="dcterms:W3CDTF">2017-04-10T03:20:46Z</dcterms:created>
  <dcterms:modified xsi:type="dcterms:W3CDTF">2017-06-09T04:16:27Z</dcterms:modified>
</cp:coreProperties>
</file>

<file path=docProps/thumbnail.jpeg>
</file>